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62" r:id="rId3"/>
    <p:sldId id="257" r:id="rId4"/>
    <p:sldId id="261" r:id="rId5"/>
    <p:sldId id="258" r:id="rId6"/>
    <p:sldId id="259" r:id="rId7"/>
    <p:sldId id="260" r:id="rId8"/>
    <p:sldId id="263" r:id="rId9"/>
    <p:sldId id="264" r:id="rId10"/>
    <p:sldId id="265" r:id="rId11"/>
  </p:sldIdLst>
  <p:sldSz cx="14630400" cy="8229600"/>
  <p:notesSz cx="8229600" cy="14630400"/>
  <p:embeddedFontLst>
    <p:embeddedFont>
      <p:font typeface="Bahnschrift SemiBold SemiConden" panose="020B0502040204020203" pitchFamily="34" charset="0"/>
      <p:bold r:id="rId13"/>
    </p:embeddedFont>
    <p:embeddedFont>
      <p:font typeface="Franklin Gothic Medium" panose="020B0603020102020204" pitchFamily="34" charset="0"/>
      <p:regular r:id="rId14"/>
      <p:italic r:id="rId15"/>
    </p:embeddedFont>
    <p:embeddedFont>
      <p:font typeface="Inter" panose="020B0604020202020204"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7" d="100"/>
          <a:sy n="87" d="100"/>
        </p:scale>
        <p:origin x="90" y="32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6F75804D-EE47-4C99-A296-B680061FCD06}" type="datetimeFigureOut">
              <a:rPr lang="en-US" smtClean="0"/>
              <a:t>8/11/2025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3EF630B9-1738-4B94-9F53-A12449F3A197}" type="slidenum">
              <a:rPr lang="en-US" smtClean="0"/>
              <a:t>‹#›</a:t>
            </a:fld>
            <a:endParaRPr lang="en-US"/>
          </a:p>
        </p:txBody>
      </p:sp>
    </p:spTree>
    <p:extLst>
      <p:ext uri="{BB962C8B-B14F-4D97-AF65-F5344CB8AC3E}">
        <p14:creationId xmlns:p14="http://schemas.microsoft.com/office/powerpoint/2010/main" val="3538534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96318" y="0"/>
            <a:ext cx="6134082" cy="8229600"/>
          </a:xfrm>
          <a:prstGeom prst="rect">
            <a:avLst/>
          </a:prstGeom>
        </p:spPr>
      </p:pic>
      <p:sp>
        <p:nvSpPr>
          <p:cNvPr id="3" name="Text 0"/>
          <p:cNvSpPr/>
          <p:nvPr/>
        </p:nvSpPr>
        <p:spPr>
          <a:xfrm>
            <a:off x="541784" y="699705"/>
            <a:ext cx="7556421" cy="2338864"/>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Franklin Gothic Medium" panose="020B0603020102020204" pitchFamily="34" charset="0"/>
                <a:ea typeface="Petrona Bold" pitchFamily="34" charset="-122"/>
                <a:cs typeface="Petrona Bold" pitchFamily="34" charset="-120"/>
              </a:rPr>
              <a:t>SavePaws Club – Animal Rescue &amp; Welfare Platform</a:t>
            </a:r>
            <a:endParaRPr lang="en-US" sz="4900" dirty="0">
              <a:latin typeface="Franklin Gothic Medium" panose="020B0603020102020204" pitchFamily="34" charset="0"/>
            </a:endParaRPr>
          </a:p>
        </p:txBody>
      </p:sp>
      <p:sp>
        <p:nvSpPr>
          <p:cNvPr id="4" name="Text 1"/>
          <p:cNvSpPr/>
          <p:nvPr/>
        </p:nvSpPr>
        <p:spPr>
          <a:xfrm>
            <a:off x="217781" y="2388323"/>
            <a:ext cx="7556421" cy="832939"/>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A Web-Based Solution to Reduce Pet Harassment, Pain &amp; Poverty</a:t>
            </a:r>
          </a:p>
          <a:p>
            <a:pPr marL="0" indent="0" algn="ctr">
              <a:lnSpc>
                <a:spcPts val="2850"/>
              </a:lnSpc>
              <a:buNone/>
            </a:pPr>
            <a:r>
              <a:rPr lang="en-US" sz="1850" dirty="0">
                <a:solidFill>
                  <a:srgbClr val="272525"/>
                </a:solidFill>
                <a:latin typeface="Inter" pitchFamily="34" charset="0"/>
                <a:ea typeface="Inter" pitchFamily="34" charset="-122"/>
              </a:rPr>
              <a:t>Will Be Developed By -</a:t>
            </a:r>
            <a:endParaRPr lang="en-US" sz="1850" dirty="0"/>
          </a:p>
        </p:txBody>
      </p:sp>
      <p:sp>
        <p:nvSpPr>
          <p:cNvPr id="5" name="Text 0"/>
          <p:cNvSpPr/>
          <p:nvPr/>
        </p:nvSpPr>
        <p:spPr>
          <a:xfrm>
            <a:off x="2653984" y="3455028"/>
            <a:ext cx="2684013" cy="935665"/>
          </a:xfrm>
          <a:prstGeom prst="rect">
            <a:avLst/>
          </a:prstGeom>
          <a:noFill/>
          <a:ln/>
        </p:spPr>
        <p:txBody>
          <a:bodyPr wrap="square" lIns="0" tIns="0" rIns="0" bIns="0" rtlCol="0" anchor="t"/>
          <a:lstStyle/>
          <a:p>
            <a:pPr marL="0" indent="0" algn="l">
              <a:lnSpc>
                <a:spcPts val="6100"/>
              </a:lnSpc>
              <a:buNone/>
            </a:pPr>
            <a:r>
              <a:rPr lang="en-US" sz="6600" b="1" dirty="0">
                <a:solidFill>
                  <a:srgbClr val="F95F88"/>
                </a:solidFill>
                <a:latin typeface="Franklin Gothic Medium" panose="020B0603020102020204" pitchFamily="34" charset="0"/>
                <a:ea typeface="Petrona Bold" pitchFamily="34" charset="-122"/>
              </a:rPr>
              <a:t>4 Bytes</a:t>
            </a:r>
            <a:endParaRPr lang="en-US" sz="6600" dirty="0">
              <a:latin typeface="Franklin Gothic Medium" panose="020B0603020102020204" pitchFamily="34" charset="0"/>
            </a:endParaRPr>
          </a:p>
        </p:txBody>
      </p:sp>
      <p:sp>
        <p:nvSpPr>
          <p:cNvPr id="7" name="TextBox 6">
            <a:extLst>
              <a:ext uri="{FF2B5EF4-FFF2-40B4-BE49-F238E27FC236}">
                <a16:creationId xmlns:a16="http://schemas.microsoft.com/office/drawing/2014/main" id="{5CFBE5D5-8CDC-0A82-5B13-25F7A094D91C}"/>
              </a:ext>
            </a:extLst>
          </p:cNvPr>
          <p:cNvSpPr txBox="1"/>
          <p:nvPr/>
        </p:nvSpPr>
        <p:spPr>
          <a:xfrm>
            <a:off x="1236377" y="5560125"/>
            <a:ext cx="5816034" cy="1969770"/>
          </a:xfrm>
          <a:prstGeom prst="rect">
            <a:avLst/>
          </a:prstGeom>
          <a:noFill/>
        </p:spPr>
        <p:txBody>
          <a:bodyPr wrap="square" rtlCol="0">
            <a:spAutoFit/>
          </a:bodyPr>
          <a:lstStyle/>
          <a:p>
            <a:pPr algn="ctr"/>
            <a:r>
              <a:rPr lang="en-US" sz="4000" dirty="0">
                <a:solidFill>
                  <a:schemeClr val="tx1">
                    <a:lumMod val="75000"/>
                    <a:lumOff val="25000"/>
                  </a:schemeClr>
                </a:solidFill>
                <a:latin typeface="Bahnschrift SemiBold SemiConden" panose="020B0502040204020203" pitchFamily="34" charset="0"/>
              </a:rPr>
              <a:t>Presented to</a:t>
            </a:r>
            <a:br>
              <a:rPr lang="en-US" dirty="0">
                <a:solidFill>
                  <a:schemeClr val="accent5"/>
                </a:solidFill>
              </a:rPr>
            </a:br>
            <a:r>
              <a:rPr lang="en-US" sz="4000" dirty="0">
                <a:solidFill>
                  <a:srgbClr val="0070C0"/>
                </a:solidFill>
              </a:rPr>
              <a:t>Sadia Jahan</a:t>
            </a:r>
            <a:r>
              <a:rPr lang="en-US" sz="2400" dirty="0">
                <a:solidFill>
                  <a:srgbClr val="0070C0"/>
                </a:solidFill>
              </a:rPr>
              <a:t>, </a:t>
            </a:r>
          </a:p>
          <a:p>
            <a:pPr algn="ctr"/>
            <a:r>
              <a:rPr lang="en-US" sz="2400" dirty="0"/>
              <a:t>Assistant Professor, Department of CSE, UITS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2237291" y="1243136"/>
            <a:ext cx="9874903" cy="779621"/>
          </a:xfrm>
          <a:prstGeom prst="rect">
            <a:avLst/>
          </a:prstGeom>
          <a:noFill/>
          <a:ln/>
        </p:spPr>
        <p:txBody>
          <a:bodyPr wrap="none" lIns="0" tIns="0" rIns="0" bIns="0" rtlCol="0" anchor="t"/>
          <a:lstStyle/>
          <a:p>
            <a:pPr>
              <a:lnSpc>
                <a:spcPts val="6100"/>
              </a:lnSpc>
            </a:pPr>
            <a:r>
              <a:rPr lang="en-US" sz="4900" b="1" dirty="0">
                <a:solidFill>
                  <a:srgbClr val="F95F88"/>
                </a:solidFill>
                <a:latin typeface="Roboto" panose="02000000000000000000" pitchFamily="2" charset="0"/>
                <a:ea typeface="Roboto" panose="02000000000000000000" pitchFamily="2" charset="0"/>
                <a:cs typeface="Roboto" panose="02000000000000000000" pitchFamily="2" charset="0"/>
              </a:rPr>
              <a:t>Thank you For Your Time &amp; Attention</a:t>
            </a:r>
            <a:r>
              <a:rPr lang="en-US" sz="4900" dirty="0">
                <a:latin typeface="Roboto" panose="02000000000000000000" pitchFamily="2" charset="0"/>
                <a:ea typeface="Roboto" panose="02000000000000000000" pitchFamily="2" charset="0"/>
                <a:cs typeface="Roboto" panose="02000000000000000000" pitchFamily="2" charset="0"/>
              </a:rPr>
              <a:t>  </a:t>
            </a:r>
          </a:p>
        </p:txBody>
      </p:sp>
      <p:sp>
        <p:nvSpPr>
          <p:cNvPr id="3" name="Text 1"/>
          <p:cNvSpPr/>
          <p:nvPr/>
        </p:nvSpPr>
        <p:spPr>
          <a:xfrm>
            <a:off x="1034560" y="3915574"/>
            <a:ext cx="12702659" cy="2877904"/>
          </a:xfrm>
          <a:prstGeom prst="rect">
            <a:avLst/>
          </a:prstGeom>
          <a:noFill/>
          <a:ln/>
        </p:spPr>
        <p:txBody>
          <a:bodyPr wrap="none" lIns="0" tIns="0" rIns="0" bIns="0" rtlCol="0" anchor="t"/>
          <a:lstStyle/>
          <a:p>
            <a:pPr marL="0" indent="0" algn="ctr">
              <a:lnSpc>
                <a:spcPts val="2850"/>
              </a:lnSpc>
              <a:buNone/>
            </a:pPr>
            <a:r>
              <a:rPr lang="en-US" sz="6000" dirty="0">
                <a:solidFill>
                  <a:srgbClr val="272525"/>
                </a:solidFill>
                <a:latin typeface="Bahnschrift SemiBold SemiConden" panose="020B0502040204020203" pitchFamily="34" charset="0"/>
                <a:ea typeface="Roboto" panose="02000000000000000000" pitchFamily="2" charset="0"/>
                <a:cs typeface="Roboto" panose="02000000000000000000" pitchFamily="2" charset="0"/>
              </a:rPr>
              <a:t>Let’s help every voice be</a:t>
            </a:r>
          </a:p>
          <a:p>
            <a:pPr marL="0" indent="0" algn="ctr">
              <a:lnSpc>
                <a:spcPts val="2850"/>
              </a:lnSpc>
              <a:buNone/>
            </a:pPr>
            <a:r>
              <a:rPr lang="en-US" sz="6000" dirty="0">
                <a:solidFill>
                  <a:srgbClr val="272525"/>
                </a:solidFill>
                <a:latin typeface="Bahnschrift SemiBold SemiConden" panose="020B0502040204020203" pitchFamily="34" charset="0"/>
                <a:ea typeface="Roboto" panose="02000000000000000000" pitchFamily="2" charset="0"/>
                <a:cs typeface="Roboto" panose="02000000000000000000" pitchFamily="2" charset="0"/>
              </a:rPr>
              <a:t> </a:t>
            </a:r>
          </a:p>
          <a:p>
            <a:pPr marL="0" indent="0" algn="ctr">
              <a:lnSpc>
                <a:spcPts val="2850"/>
              </a:lnSpc>
              <a:buNone/>
            </a:pPr>
            <a:r>
              <a:rPr lang="en-US" sz="6000" dirty="0">
                <a:solidFill>
                  <a:srgbClr val="272525"/>
                </a:solidFill>
                <a:latin typeface="Bahnschrift SemiBold SemiConden" panose="020B0502040204020203" pitchFamily="34" charset="0"/>
                <a:ea typeface="Roboto" panose="02000000000000000000" pitchFamily="2" charset="0"/>
                <a:cs typeface="Roboto" panose="02000000000000000000" pitchFamily="2" charset="0"/>
              </a:rPr>
              <a:t>heard — even those who</a:t>
            </a:r>
          </a:p>
          <a:p>
            <a:pPr marL="0" indent="0" algn="ctr">
              <a:lnSpc>
                <a:spcPts val="2850"/>
              </a:lnSpc>
              <a:buNone/>
            </a:pPr>
            <a:endParaRPr lang="en-US" sz="6000" dirty="0">
              <a:solidFill>
                <a:srgbClr val="272525"/>
              </a:solidFill>
              <a:latin typeface="Bahnschrift SemiBold SemiConden" panose="020B0502040204020203" pitchFamily="34" charset="0"/>
              <a:ea typeface="Roboto" panose="02000000000000000000" pitchFamily="2" charset="0"/>
              <a:cs typeface="Roboto" panose="02000000000000000000" pitchFamily="2" charset="0"/>
            </a:endParaRPr>
          </a:p>
          <a:p>
            <a:pPr marL="0" indent="0" algn="ctr">
              <a:lnSpc>
                <a:spcPts val="2850"/>
              </a:lnSpc>
              <a:buNone/>
            </a:pPr>
            <a:r>
              <a:rPr lang="en-US" sz="6000" dirty="0">
                <a:solidFill>
                  <a:srgbClr val="272525"/>
                </a:solidFill>
                <a:latin typeface="Bahnschrift SemiBold SemiConden" panose="020B0502040204020203" pitchFamily="34" charset="0"/>
                <a:ea typeface="Roboto" panose="02000000000000000000" pitchFamily="2" charset="0"/>
                <a:cs typeface="Roboto" panose="02000000000000000000" pitchFamily="2" charset="0"/>
              </a:rPr>
              <a:t> cannot speak.</a:t>
            </a:r>
            <a:endParaRPr lang="en-US" sz="6000" dirty="0">
              <a:latin typeface="Bahnschrift SemiBold SemiConden" panose="020B0502040204020203" pitchFamily="34" charset="0"/>
              <a:ea typeface="Roboto" panose="02000000000000000000" pitchFamily="2" charset="0"/>
              <a:cs typeface="Roboto" panose="02000000000000000000" pitchFamily="2" charset="0"/>
            </a:endParaRPr>
          </a:p>
        </p:txBody>
      </p:sp>
      <p:sp>
        <p:nvSpPr>
          <p:cNvPr id="4" name="Shape 2"/>
          <p:cNvSpPr/>
          <p:nvPr/>
        </p:nvSpPr>
        <p:spPr>
          <a:xfrm>
            <a:off x="3071190" y="3560651"/>
            <a:ext cx="77930" cy="2261235"/>
          </a:xfrm>
          <a:prstGeom prst="rect">
            <a:avLst/>
          </a:prstGeom>
          <a:solidFill>
            <a:srgbClr val="0070C0"/>
          </a:solidFill>
          <a:ln/>
        </p:spPr>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579782" y="414356"/>
            <a:ext cx="2907697"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Roboto" panose="02000000000000000000" pitchFamily="2" charset="0"/>
                <a:ea typeface="Roboto" panose="02000000000000000000" pitchFamily="2" charset="0"/>
                <a:cs typeface="Roboto" panose="02000000000000000000" pitchFamily="2" charset="0"/>
              </a:rPr>
              <a:t>Our Team:</a:t>
            </a:r>
            <a:endParaRPr lang="en-US" sz="4900" dirty="0">
              <a:latin typeface="Roboto" panose="02000000000000000000" pitchFamily="2" charset="0"/>
              <a:ea typeface="Roboto" panose="02000000000000000000" pitchFamily="2" charset="0"/>
              <a:cs typeface="Roboto" panose="02000000000000000000" pitchFamily="2" charset="0"/>
            </a:endParaRPr>
          </a:p>
        </p:txBody>
      </p:sp>
      <p:sp>
        <p:nvSpPr>
          <p:cNvPr id="5" name="Shape 3"/>
          <p:cNvSpPr/>
          <p:nvPr/>
        </p:nvSpPr>
        <p:spPr>
          <a:xfrm>
            <a:off x="418219" y="5253523"/>
            <a:ext cx="3069260" cy="1668271"/>
          </a:xfrm>
          <a:prstGeom prst="rect">
            <a:avLst/>
          </a:prstGeom>
          <a:solidFill>
            <a:srgbClr val="FFFFFF">
              <a:alpha val="4000"/>
            </a:srgbClr>
          </a:solidFill>
          <a:ln>
            <a:solidFill>
              <a:schemeClr val="bg1"/>
            </a:solidFill>
          </a:ln>
        </p:spPr>
        <p:txBody>
          <a:bodyPr/>
          <a:lstStyle/>
          <a:p>
            <a:r>
              <a:rPr lang="en-US" sz="2400" b="1" dirty="0">
                <a:solidFill>
                  <a:srgbClr val="F95F88"/>
                </a:solidFill>
                <a:latin typeface="Bahnschrift SemiBold SemiConden" panose="020B0502040204020203" pitchFamily="34" charset="0"/>
                <a:ea typeface="Petrona Bold" pitchFamily="34" charset="-122"/>
              </a:rPr>
              <a:t>Helal Uddin Patwary</a:t>
            </a:r>
          </a:p>
          <a:p>
            <a:r>
              <a:rPr lang="en-US" sz="2000" dirty="0"/>
              <a:t>ID-0432410005101086</a:t>
            </a:r>
          </a:p>
          <a:p>
            <a:r>
              <a:rPr lang="en-US" sz="2000" dirty="0"/>
              <a:t>Role:  Database , UI/UX &amp;                               Research</a:t>
            </a:r>
          </a:p>
        </p:txBody>
      </p:sp>
      <p:pic>
        <p:nvPicPr>
          <p:cNvPr id="18" name="Picture 17">
            <a:extLst>
              <a:ext uri="{FF2B5EF4-FFF2-40B4-BE49-F238E27FC236}">
                <a16:creationId xmlns:a16="http://schemas.microsoft.com/office/drawing/2014/main" id="{01B502FB-80A8-5235-8111-CAA77BDBFB78}"/>
              </a:ext>
            </a:extLst>
          </p:cNvPr>
          <p:cNvPicPr>
            <a:picLocks noChangeAspect="1"/>
          </p:cNvPicPr>
          <p:nvPr/>
        </p:nvPicPr>
        <p:blipFill>
          <a:blip r:embed="rId3"/>
          <a:stretch>
            <a:fillRect/>
          </a:stretch>
        </p:blipFill>
        <p:spPr>
          <a:xfrm>
            <a:off x="579783" y="1779329"/>
            <a:ext cx="2135850" cy="29020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6" name="Picture 25">
            <a:extLst>
              <a:ext uri="{FF2B5EF4-FFF2-40B4-BE49-F238E27FC236}">
                <a16:creationId xmlns:a16="http://schemas.microsoft.com/office/drawing/2014/main" id="{84FA5235-AF7A-61A8-573C-254AB7D4FFC6}"/>
              </a:ext>
            </a:extLst>
          </p:cNvPr>
          <p:cNvPicPr>
            <a:picLocks noChangeAspect="1"/>
          </p:cNvPicPr>
          <p:nvPr/>
        </p:nvPicPr>
        <p:blipFill>
          <a:blip r:embed="rId4"/>
          <a:stretch>
            <a:fillRect/>
          </a:stretch>
        </p:blipFill>
        <p:spPr>
          <a:xfrm>
            <a:off x="7557946" y="1779329"/>
            <a:ext cx="2413243" cy="2902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Picture 29">
            <a:extLst>
              <a:ext uri="{FF2B5EF4-FFF2-40B4-BE49-F238E27FC236}">
                <a16:creationId xmlns:a16="http://schemas.microsoft.com/office/drawing/2014/main" id="{707A64F8-850C-2B04-951B-1276EB0BB74F}"/>
              </a:ext>
            </a:extLst>
          </p:cNvPr>
          <p:cNvPicPr>
            <a:picLocks noChangeAspect="1"/>
          </p:cNvPicPr>
          <p:nvPr/>
        </p:nvPicPr>
        <p:blipFill>
          <a:blip r:embed="rId5"/>
          <a:stretch>
            <a:fillRect/>
          </a:stretch>
        </p:blipFill>
        <p:spPr>
          <a:xfrm>
            <a:off x="11220489" y="1779329"/>
            <a:ext cx="2500741" cy="28936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3" name="Shape 3">
            <a:extLst>
              <a:ext uri="{FF2B5EF4-FFF2-40B4-BE49-F238E27FC236}">
                <a16:creationId xmlns:a16="http://schemas.microsoft.com/office/drawing/2014/main" id="{23CAB9FB-0CD0-15FE-9772-EAC7654D455D}"/>
              </a:ext>
            </a:extLst>
          </p:cNvPr>
          <p:cNvSpPr/>
          <p:nvPr/>
        </p:nvSpPr>
        <p:spPr>
          <a:xfrm>
            <a:off x="3710933" y="5253524"/>
            <a:ext cx="2907697" cy="1196747"/>
          </a:xfrm>
          <a:prstGeom prst="rect">
            <a:avLst/>
          </a:prstGeom>
          <a:solidFill>
            <a:srgbClr val="FFFFFF">
              <a:alpha val="4000"/>
            </a:srgbClr>
          </a:solidFill>
          <a:ln>
            <a:solidFill>
              <a:schemeClr val="bg1"/>
            </a:solidFill>
          </a:ln>
        </p:spPr>
        <p:txBody>
          <a:bodyPr/>
          <a:lstStyle/>
          <a:p>
            <a:r>
              <a:rPr lang="en-US" sz="2400" b="1" dirty="0">
                <a:solidFill>
                  <a:srgbClr val="F95F88"/>
                </a:solidFill>
                <a:latin typeface="Bahnschrift SemiBold SemiConden" panose="020B0502040204020203" pitchFamily="34" charset="0"/>
                <a:ea typeface="Petrona Bold" pitchFamily="34" charset="-122"/>
              </a:rPr>
              <a:t>Joy Goswami Niloy</a:t>
            </a:r>
          </a:p>
          <a:p>
            <a:r>
              <a:rPr lang="en-US" sz="2000" dirty="0"/>
              <a:t>ID-0432410005101069</a:t>
            </a:r>
          </a:p>
          <a:p>
            <a:r>
              <a:rPr lang="en-US" sz="2000" dirty="0"/>
              <a:t>Role: Full Stack Developer</a:t>
            </a:r>
          </a:p>
          <a:p>
            <a:endParaRPr lang="en-US" sz="2000" dirty="0"/>
          </a:p>
        </p:txBody>
      </p:sp>
      <p:sp>
        <p:nvSpPr>
          <p:cNvPr id="36" name="Shape 3">
            <a:extLst>
              <a:ext uri="{FF2B5EF4-FFF2-40B4-BE49-F238E27FC236}">
                <a16:creationId xmlns:a16="http://schemas.microsoft.com/office/drawing/2014/main" id="{E576F3F7-FCE2-41D7-B21E-B5485D35E6BF}"/>
              </a:ext>
            </a:extLst>
          </p:cNvPr>
          <p:cNvSpPr/>
          <p:nvPr/>
        </p:nvSpPr>
        <p:spPr>
          <a:xfrm>
            <a:off x="11291176" y="5253524"/>
            <a:ext cx="2921005" cy="1030318"/>
          </a:xfrm>
          <a:prstGeom prst="rect">
            <a:avLst/>
          </a:prstGeom>
          <a:solidFill>
            <a:srgbClr val="FFFFFF">
              <a:alpha val="4000"/>
            </a:srgbClr>
          </a:solidFill>
          <a:ln>
            <a:solidFill>
              <a:schemeClr val="bg1"/>
            </a:solidFill>
          </a:ln>
        </p:spPr>
        <p:txBody>
          <a:bodyPr/>
          <a:lstStyle/>
          <a:p>
            <a:r>
              <a:rPr lang="en-US" sz="2400" b="1" dirty="0">
                <a:solidFill>
                  <a:srgbClr val="F95F88"/>
                </a:solidFill>
                <a:latin typeface="Bahnschrift SemiBold SemiConden" panose="020B0502040204020203" pitchFamily="34" charset="0"/>
                <a:ea typeface="Petrona Bold" pitchFamily="34" charset="-122"/>
              </a:rPr>
              <a:t>Shamiur Hasan</a:t>
            </a:r>
          </a:p>
          <a:p>
            <a:r>
              <a:rPr lang="en-US" sz="2000" dirty="0"/>
              <a:t>ID-0432410005101053</a:t>
            </a:r>
          </a:p>
          <a:p>
            <a:r>
              <a:rPr lang="en-US" sz="2000" dirty="0"/>
              <a:t>Role: Front End Developer</a:t>
            </a:r>
          </a:p>
          <a:p>
            <a:endParaRPr lang="en-US" sz="2000" dirty="0"/>
          </a:p>
        </p:txBody>
      </p:sp>
      <p:sp>
        <p:nvSpPr>
          <p:cNvPr id="37" name="Shape 3">
            <a:extLst>
              <a:ext uri="{FF2B5EF4-FFF2-40B4-BE49-F238E27FC236}">
                <a16:creationId xmlns:a16="http://schemas.microsoft.com/office/drawing/2014/main" id="{40CAD44C-9870-DF3B-39DF-C1EA4A5486B7}"/>
              </a:ext>
            </a:extLst>
          </p:cNvPr>
          <p:cNvSpPr/>
          <p:nvPr/>
        </p:nvSpPr>
        <p:spPr>
          <a:xfrm>
            <a:off x="7308447" y="5253522"/>
            <a:ext cx="3167396" cy="1196747"/>
          </a:xfrm>
          <a:prstGeom prst="rect">
            <a:avLst/>
          </a:prstGeom>
          <a:solidFill>
            <a:srgbClr val="FFFFFF">
              <a:alpha val="4000"/>
            </a:srgbClr>
          </a:solidFill>
          <a:ln>
            <a:solidFill>
              <a:schemeClr val="bg1"/>
            </a:solidFill>
          </a:ln>
        </p:spPr>
        <p:txBody>
          <a:bodyPr/>
          <a:lstStyle/>
          <a:p>
            <a:r>
              <a:rPr lang="en-US" sz="2400" b="1" dirty="0">
                <a:solidFill>
                  <a:srgbClr val="F95F88"/>
                </a:solidFill>
                <a:latin typeface="Bahnschrift SemiBold SemiConden" panose="020B0502040204020203" pitchFamily="34" charset="0"/>
                <a:ea typeface="Petrona Bold" pitchFamily="34" charset="-122"/>
              </a:rPr>
              <a:t>Shalehin Ahmed Ornob</a:t>
            </a:r>
          </a:p>
          <a:p>
            <a:r>
              <a:rPr lang="en-US" sz="2000" dirty="0"/>
              <a:t>ID-0432410005101083</a:t>
            </a:r>
          </a:p>
          <a:p>
            <a:r>
              <a:rPr lang="en-US" sz="2000" dirty="0"/>
              <a:t>Role: Backend &amp; Database </a:t>
            </a:r>
          </a:p>
          <a:p>
            <a:endParaRPr lang="en-US" sz="2000" dirty="0"/>
          </a:p>
        </p:txBody>
      </p:sp>
      <p:pic>
        <p:nvPicPr>
          <p:cNvPr id="4" name="Picture 3">
            <a:extLst>
              <a:ext uri="{FF2B5EF4-FFF2-40B4-BE49-F238E27FC236}">
                <a16:creationId xmlns:a16="http://schemas.microsoft.com/office/drawing/2014/main" id="{F3E12A35-6D3E-52B8-8CE6-9A61A8138C48}"/>
              </a:ext>
            </a:extLst>
          </p:cNvPr>
          <p:cNvPicPr>
            <a:picLocks noChangeAspect="1"/>
          </p:cNvPicPr>
          <p:nvPr/>
        </p:nvPicPr>
        <p:blipFill>
          <a:blip r:embed="rId6"/>
          <a:stretch>
            <a:fillRect/>
          </a:stretch>
        </p:blipFill>
        <p:spPr>
          <a:xfrm>
            <a:off x="3959207" y="1779329"/>
            <a:ext cx="2285632" cy="28412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2000"/>
                                        <p:tgtEl>
                                          <p:spTgt spid="30"/>
                                        </p:tgtEl>
                                      </p:cBhvr>
                                    </p:animEffect>
                                    <p:anim calcmode="lin" valueType="num">
                                      <p:cBhvr>
                                        <p:cTn id="31" dur="2000" fill="hold"/>
                                        <p:tgtEl>
                                          <p:spTgt spid="30"/>
                                        </p:tgtEl>
                                        <p:attrNameLst>
                                          <p:attrName>ppt_w</p:attrName>
                                        </p:attrNameLst>
                                      </p:cBhvr>
                                      <p:tavLst>
                                        <p:tav tm="0" fmla="#ppt_w*sin(2.5*pi*$)">
                                          <p:val>
                                            <p:fltVal val="0"/>
                                          </p:val>
                                        </p:tav>
                                        <p:tav tm="100000">
                                          <p:val>
                                            <p:fltVal val="1"/>
                                          </p:val>
                                        </p:tav>
                                      </p:tavLst>
                                    </p:anim>
                                    <p:anim calcmode="lin" valueType="num">
                                      <p:cBhvr>
                                        <p:cTn id="32" dur="2000" fill="hold"/>
                                        <p:tgtEl>
                                          <p:spTgt spid="30"/>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000"/>
                                        <p:tgtEl>
                                          <p:spTgt spid="36"/>
                                        </p:tgtEl>
                                      </p:cBhvr>
                                    </p:animEffect>
                                    <p:anim calcmode="lin" valueType="num">
                                      <p:cBhvr>
                                        <p:cTn id="36" dur="2000" fill="hold"/>
                                        <p:tgtEl>
                                          <p:spTgt spid="36"/>
                                        </p:tgtEl>
                                        <p:attrNameLst>
                                          <p:attrName>ppt_w</p:attrName>
                                        </p:attrNameLst>
                                      </p:cBhvr>
                                      <p:tavLst>
                                        <p:tav tm="0" fmla="#ppt_w*sin(2.5*pi*$)">
                                          <p:val>
                                            <p:fltVal val="0"/>
                                          </p:val>
                                        </p:tav>
                                        <p:tav tm="100000">
                                          <p:val>
                                            <p:fltVal val="1"/>
                                          </p:val>
                                        </p:tav>
                                      </p:tavLst>
                                    </p:anim>
                                    <p:anim calcmode="lin" valueType="num">
                                      <p:cBhvr>
                                        <p:cTn id="37"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80">
                                          <p:stCondLst>
                                            <p:cond delay="0"/>
                                          </p:stCondLst>
                                        </p:cTn>
                                        <p:tgtEl>
                                          <p:spTgt spid="26"/>
                                        </p:tgtEl>
                                      </p:cBhvr>
                                    </p:animEffect>
                                    <p:anim calcmode="lin" valueType="num">
                                      <p:cBhvr>
                                        <p:cTn id="43"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48" dur="26">
                                          <p:stCondLst>
                                            <p:cond delay="650"/>
                                          </p:stCondLst>
                                        </p:cTn>
                                        <p:tgtEl>
                                          <p:spTgt spid="26"/>
                                        </p:tgtEl>
                                      </p:cBhvr>
                                      <p:to x="100000" y="60000"/>
                                    </p:animScale>
                                    <p:animScale>
                                      <p:cBhvr>
                                        <p:cTn id="49" dur="166" decel="50000">
                                          <p:stCondLst>
                                            <p:cond delay="676"/>
                                          </p:stCondLst>
                                        </p:cTn>
                                        <p:tgtEl>
                                          <p:spTgt spid="26"/>
                                        </p:tgtEl>
                                      </p:cBhvr>
                                      <p:to x="100000" y="100000"/>
                                    </p:animScale>
                                    <p:animScale>
                                      <p:cBhvr>
                                        <p:cTn id="50" dur="26">
                                          <p:stCondLst>
                                            <p:cond delay="1312"/>
                                          </p:stCondLst>
                                        </p:cTn>
                                        <p:tgtEl>
                                          <p:spTgt spid="26"/>
                                        </p:tgtEl>
                                      </p:cBhvr>
                                      <p:to x="100000" y="80000"/>
                                    </p:animScale>
                                    <p:animScale>
                                      <p:cBhvr>
                                        <p:cTn id="51" dur="166" decel="50000">
                                          <p:stCondLst>
                                            <p:cond delay="1338"/>
                                          </p:stCondLst>
                                        </p:cTn>
                                        <p:tgtEl>
                                          <p:spTgt spid="26"/>
                                        </p:tgtEl>
                                      </p:cBhvr>
                                      <p:to x="100000" y="100000"/>
                                    </p:animScale>
                                    <p:animScale>
                                      <p:cBhvr>
                                        <p:cTn id="52" dur="26">
                                          <p:stCondLst>
                                            <p:cond delay="1642"/>
                                          </p:stCondLst>
                                        </p:cTn>
                                        <p:tgtEl>
                                          <p:spTgt spid="26"/>
                                        </p:tgtEl>
                                      </p:cBhvr>
                                      <p:to x="100000" y="90000"/>
                                    </p:animScale>
                                    <p:animScale>
                                      <p:cBhvr>
                                        <p:cTn id="53" dur="166" decel="50000">
                                          <p:stCondLst>
                                            <p:cond delay="1668"/>
                                          </p:stCondLst>
                                        </p:cTn>
                                        <p:tgtEl>
                                          <p:spTgt spid="26"/>
                                        </p:tgtEl>
                                      </p:cBhvr>
                                      <p:to x="100000" y="100000"/>
                                    </p:animScale>
                                    <p:animScale>
                                      <p:cBhvr>
                                        <p:cTn id="54" dur="26">
                                          <p:stCondLst>
                                            <p:cond delay="1808"/>
                                          </p:stCondLst>
                                        </p:cTn>
                                        <p:tgtEl>
                                          <p:spTgt spid="26"/>
                                        </p:tgtEl>
                                      </p:cBhvr>
                                      <p:to x="100000" y="95000"/>
                                    </p:animScale>
                                    <p:animScale>
                                      <p:cBhvr>
                                        <p:cTn id="55" dur="166" decel="50000">
                                          <p:stCondLst>
                                            <p:cond delay="1834"/>
                                          </p:stCondLst>
                                        </p:cTn>
                                        <p:tgtEl>
                                          <p:spTgt spid="26"/>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80">
                                          <p:stCondLst>
                                            <p:cond delay="0"/>
                                          </p:stCondLst>
                                        </p:cTn>
                                        <p:tgtEl>
                                          <p:spTgt spid="37"/>
                                        </p:tgtEl>
                                      </p:cBhvr>
                                    </p:animEffect>
                                    <p:anim calcmode="lin" valueType="num">
                                      <p:cBhvr>
                                        <p:cTn id="59"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64" dur="26">
                                          <p:stCondLst>
                                            <p:cond delay="650"/>
                                          </p:stCondLst>
                                        </p:cTn>
                                        <p:tgtEl>
                                          <p:spTgt spid="37"/>
                                        </p:tgtEl>
                                      </p:cBhvr>
                                      <p:to x="100000" y="60000"/>
                                    </p:animScale>
                                    <p:animScale>
                                      <p:cBhvr>
                                        <p:cTn id="65" dur="166" decel="50000">
                                          <p:stCondLst>
                                            <p:cond delay="676"/>
                                          </p:stCondLst>
                                        </p:cTn>
                                        <p:tgtEl>
                                          <p:spTgt spid="37"/>
                                        </p:tgtEl>
                                      </p:cBhvr>
                                      <p:to x="100000" y="100000"/>
                                    </p:animScale>
                                    <p:animScale>
                                      <p:cBhvr>
                                        <p:cTn id="66" dur="26">
                                          <p:stCondLst>
                                            <p:cond delay="1312"/>
                                          </p:stCondLst>
                                        </p:cTn>
                                        <p:tgtEl>
                                          <p:spTgt spid="37"/>
                                        </p:tgtEl>
                                      </p:cBhvr>
                                      <p:to x="100000" y="80000"/>
                                    </p:animScale>
                                    <p:animScale>
                                      <p:cBhvr>
                                        <p:cTn id="67" dur="166" decel="50000">
                                          <p:stCondLst>
                                            <p:cond delay="1338"/>
                                          </p:stCondLst>
                                        </p:cTn>
                                        <p:tgtEl>
                                          <p:spTgt spid="37"/>
                                        </p:tgtEl>
                                      </p:cBhvr>
                                      <p:to x="100000" y="100000"/>
                                    </p:animScale>
                                    <p:animScale>
                                      <p:cBhvr>
                                        <p:cTn id="68" dur="26">
                                          <p:stCondLst>
                                            <p:cond delay="1642"/>
                                          </p:stCondLst>
                                        </p:cTn>
                                        <p:tgtEl>
                                          <p:spTgt spid="37"/>
                                        </p:tgtEl>
                                      </p:cBhvr>
                                      <p:to x="100000" y="90000"/>
                                    </p:animScale>
                                    <p:animScale>
                                      <p:cBhvr>
                                        <p:cTn id="69" dur="166" decel="50000">
                                          <p:stCondLst>
                                            <p:cond delay="1668"/>
                                          </p:stCondLst>
                                        </p:cTn>
                                        <p:tgtEl>
                                          <p:spTgt spid="37"/>
                                        </p:tgtEl>
                                      </p:cBhvr>
                                      <p:to x="100000" y="100000"/>
                                    </p:animScale>
                                    <p:animScale>
                                      <p:cBhvr>
                                        <p:cTn id="70" dur="26">
                                          <p:stCondLst>
                                            <p:cond delay="1808"/>
                                          </p:stCondLst>
                                        </p:cTn>
                                        <p:tgtEl>
                                          <p:spTgt spid="37"/>
                                        </p:tgtEl>
                                      </p:cBhvr>
                                      <p:to x="100000" y="95000"/>
                                    </p:animScale>
                                    <p:animScale>
                                      <p:cBhvr>
                                        <p:cTn id="71" dur="166" decel="50000">
                                          <p:stCondLst>
                                            <p:cond delay="1834"/>
                                          </p:stCondLst>
                                        </p:cTn>
                                        <p:tgtEl>
                                          <p:spTgt spid="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3"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89" y="1455900"/>
            <a:ext cx="10621566"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Roboto" panose="02000000000000000000" pitchFamily="2" charset="0"/>
                <a:ea typeface="Roboto" panose="02000000000000000000" pitchFamily="2" charset="0"/>
                <a:cs typeface="Roboto" panose="02000000000000000000" pitchFamily="2" charset="0"/>
              </a:rPr>
              <a:t>The Unspoken Crisis: Our Motivation</a:t>
            </a:r>
            <a:endParaRPr lang="en-US" sz="4900" dirty="0">
              <a:latin typeface="Roboto" panose="02000000000000000000" pitchFamily="2" charset="0"/>
              <a:ea typeface="Roboto" panose="02000000000000000000" pitchFamily="2" charset="0"/>
              <a:cs typeface="Roboto" panose="02000000000000000000" pitchFamily="2" charset="0"/>
            </a:endParaRPr>
          </a:p>
        </p:txBody>
      </p:sp>
      <p:sp>
        <p:nvSpPr>
          <p:cNvPr id="3" name="Text 1"/>
          <p:cNvSpPr/>
          <p:nvPr/>
        </p:nvSpPr>
        <p:spPr>
          <a:xfrm>
            <a:off x="1061146" y="318337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Every day, countless stray and domestic animals endure injury, abuse, and neglect. This suffering often goes unnoticed or unaddressed due to a critical lack of public awareness and immediate response tools. Help is frequently delayed, leading to prolonged pain and preventable loss of life.</a:t>
            </a:r>
            <a:endParaRPr lang="en-US" sz="1750" dirty="0"/>
          </a:p>
        </p:txBody>
      </p:sp>
      <p:sp>
        <p:nvSpPr>
          <p:cNvPr id="4" name="Text 2"/>
          <p:cNvSpPr/>
          <p:nvPr/>
        </p:nvSpPr>
        <p:spPr>
          <a:xfrm>
            <a:off x="1133951" y="4858941"/>
            <a:ext cx="1270265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vision is to create a centralized, responsive web solution that empowers individuals to act immediately and responsibly, protecting animals in need. We aim to educate, connect, and empower a caring community of animal lovers.</a:t>
            </a:r>
            <a:endParaRPr lang="en-US" sz="1750" dirty="0"/>
          </a:p>
        </p:txBody>
      </p:sp>
      <p:sp>
        <p:nvSpPr>
          <p:cNvPr id="5" name="Shape 3"/>
          <p:cNvSpPr/>
          <p:nvPr/>
        </p:nvSpPr>
        <p:spPr>
          <a:xfrm>
            <a:off x="778551" y="4603790"/>
            <a:ext cx="45719" cy="1599009"/>
          </a:xfrm>
          <a:prstGeom prst="rect">
            <a:avLst/>
          </a:prstGeom>
          <a:solidFill>
            <a:schemeClr val="accent1"/>
          </a:solidFill>
          <a:ln/>
        </p:spPr>
      </p:sp>
      <p:sp>
        <p:nvSpPr>
          <p:cNvPr id="6" name="Shape 2"/>
          <p:cNvSpPr/>
          <p:nvPr/>
        </p:nvSpPr>
        <p:spPr>
          <a:xfrm>
            <a:off x="778551" y="3183374"/>
            <a:ext cx="60957" cy="980064"/>
          </a:xfrm>
          <a:prstGeom prst="rect">
            <a:avLst/>
          </a:prstGeom>
          <a:solidFill>
            <a:schemeClr val="accent1"/>
          </a:solidFill>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956555" y="389573"/>
            <a:ext cx="4552879" cy="486966"/>
          </a:xfrm>
          <a:prstGeom prst="rect">
            <a:avLst/>
          </a:prstGeom>
          <a:noFill/>
          <a:ln/>
        </p:spPr>
        <p:txBody>
          <a:bodyPr wrap="none" lIns="0" tIns="0" rIns="0" bIns="0" rtlCol="0" anchor="t"/>
          <a:lstStyle/>
          <a:p>
            <a:pPr marL="0" indent="0" algn="l">
              <a:lnSpc>
                <a:spcPts val="3800"/>
              </a:lnSpc>
              <a:buNone/>
            </a:pPr>
            <a:r>
              <a:rPr lang="en-US" sz="3050" b="1" dirty="0">
                <a:solidFill>
                  <a:srgbClr val="F95F88"/>
                </a:solidFill>
                <a:latin typeface="Roboto" panose="02000000000000000000" pitchFamily="2" charset="0"/>
                <a:ea typeface="Roboto" panose="02000000000000000000" pitchFamily="2" charset="0"/>
                <a:cs typeface="Roboto" panose="02000000000000000000" pitchFamily="2" charset="0"/>
              </a:rPr>
              <a:t>Navigation &amp; Services</a:t>
            </a:r>
            <a:endParaRPr lang="en-US" sz="3050" dirty="0">
              <a:latin typeface="Roboto" panose="02000000000000000000" pitchFamily="2" charset="0"/>
              <a:ea typeface="Roboto" panose="02000000000000000000" pitchFamily="2" charset="0"/>
              <a:cs typeface="Roboto" panose="02000000000000000000" pitchFamily="2" charset="0"/>
            </a:endParaRPr>
          </a:p>
        </p:txBody>
      </p:sp>
      <p:sp>
        <p:nvSpPr>
          <p:cNvPr id="9" name="Text 0"/>
          <p:cNvSpPr/>
          <p:nvPr/>
        </p:nvSpPr>
        <p:spPr>
          <a:xfrm>
            <a:off x="9120967" y="425708"/>
            <a:ext cx="4552879" cy="486966"/>
          </a:xfrm>
          <a:prstGeom prst="rect">
            <a:avLst/>
          </a:prstGeom>
          <a:noFill/>
          <a:ln/>
        </p:spPr>
        <p:txBody>
          <a:bodyPr wrap="none" lIns="0" tIns="0" rIns="0" bIns="0" rtlCol="0" anchor="t"/>
          <a:lstStyle/>
          <a:p>
            <a:pPr marL="0" indent="0" algn="l">
              <a:lnSpc>
                <a:spcPts val="3800"/>
              </a:lnSpc>
              <a:buNone/>
            </a:pPr>
            <a:r>
              <a:rPr lang="en-US" sz="3050" b="1" dirty="0">
                <a:solidFill>
                  <a:srgbClr val="F95F88"/>
                </a:solidFill>
                <a:latin typeface="Roboto" panose="02000000000000000000" pitchFamily="2" charset="0"/>
                <a:ea typeface="Roboto" panose="02000000000000000000" pitchFamily="2" charset="0"/>
                <a:cs typeface="Roboto" panose="02000000000000000000" pitchFamily="2" charset="0"/>
              </a:rPr>
              <a:t>Technologies Overview</a:t>
            </a:r>
            <a:endParaRPr lang="en-US" sz="3050" dirty="0">
              <a:latin typeface="Roboto" panose="02000000000000000000" pitchFamily="2" charset="0"/>
              <a:ea typeface="Roboto" panose="02000000000000000000" pitchFamily="2" charset="0"/>
              <a:cs typeface="Roboto" panose="02000000000000000000" pitchFamily="2" charset="0"/>
            </a:endParaRPr>
          </a:p>
        </p:txBody>
      </p:sp>
      <p:sp>
        <p:nvSpPr>
          <p:cNvPr id="14" name="Shape 2"/>
          <p:cNvSpPr/>
          <p:nvPr/>
        </p:nvSpPr>
        <p:spPr>
          <a:xfrm flipH="1">
            <a:off x="7065211" y="1410511"/>
            <a:ext cx="77229" cy="5496127"/>
          </a:xfrm>
          <a:prstGeom prst="rect">
            <a:avLst/>
          </a:prstGeom>
          <a:solidFill>
            <a:srgbClr val="6237C8"/>
          </a:solidFill>
          <a:ln/>
        </p:spPr>
      </p:sp>
      <p:pic>
        <p:nvPicPr>
          <p:cNvPr id="4" name="Picture 3">
            <a:extLst>
              <a:ext uri="{FF2B5EF4-FFF2-40B4-BE49-F238E27FC236}">
                <a16:creationId xmlns:a16="http://schemas.microsoft.com/office/drawing/2014/main" id="{0BCA072F-AA54-60D9-BFB1-2C25AC22B890}"/>
              </a:ext>
            </a:extLst>
          </p:cNvPr>
          <p:cNvPicPr>
            <a:picLocks noChangeAspect="1"/>
          </p:cNvPicPr>
          <p:nvPr/>
        </p:nvPicPr>
        <p:blipFill>
          <a:blip r:embed="rId3"/>
          <a:stretch>
            <a:fillRect/>
          </a:stretch>
        </p:blipFill>
        <p:spPr>
          <a:xfrm>
            <a:off x="347607" y="1105103"/>
            <a:ext cx="6011114" cy="5801535"/>
          </a:xfrm>
          <a:prstGeom prst="rect">
            <a:avLst/>
          </a:prstGeom>
        </p:spPr>
      </p:pic>
      <p:pic>
        <p:nvPicPr>
          <p:cNvPr id="6" name="Picture 5">
            <a:extLst>
              <a:ext uri="{FF2B5EF4-FFF2-40B4-BE49-F238E27FC236}">
                <a16:creationId xmlns:a16="http://schemas.microsoft.com/office/drawing/2014/main" id="{8219819E-69E6-3826-1913-EE857C6F9748}"/>
              </a:ext>
            </a:extLst>
          </p:cNvPr>
          <p:cNvPicPr>
            <a:picLocks noChangeAspect="1"/>
          </p:cNvPicPr>
          <p:nvPr/>
        </p:nvPicPr>
        <p:blipFill>
          <a:blip r:embed="rId4"/>
          <a:stretch>
            <a:fillRect/>
          </a:stretch>
        </p:blipFill>
        <p:spPr>
          <a:xfrm>
            <a:off x="7566731" y="918716"/>
            <a:ext cx="6716062" cy="639216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93789" y="1387633"/>
            <a:ext cx="130428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Bahnschrift SemiBold SemiConden" panose="020B0502040204020203" pitchFamily="34" charset="0"/>
                <a:ea typeface="Petrona Bold" pitchFamily="34" charset="-122"/>
                <a:cs typeface="Roboto" panose="02000000000000000000" pitchFamily="2" charset="0"/>
              </a:rPr>
              <a:t>Immediate Impact: The Emergency Rescue System</a:t>
            </a:r>
            <a:endParaRPr lang="en-US" sz="4900" dirty="0">
              <a:latin typeface="Bahnschrift SemiBold SemiConden" panose="020B0502040204020203" pitchFamily="34" charset="0"/>
            </a:endParaRPr>
          </a:p>
        </p:txBody>
      </p:sp>
      <p:sp>
        <p:nvSpPr>
          <p:cNvPr id="3" name="Text 1"/>
          <p:cNvSpPr/>
          <p:nvPr/>
        </p:nvSpPr>
        <p:spPr>
          <a:xfrm>
            <a:off x="793790" y="3353633"/>
            <a:ext cx="3742611" cy="467678"/>
          </a:xfrm>
          <a:prstGeom prst="rect">
            <a:avLst/>
          </a:prstGeom>
          <a:noFill/>
          <a:ln/>
        </p:spPr>
        <p:txBody>
          <a:bodyPr wrap="none" lIns="0" tIns="0" rIns="0" bIns="0" rtlCol="0" anchor="t"/>
          <a:lstStyle/>
          <a:p>
            <a:pPr marL="0" indent="0" algn="l">
              <a:lnSpc>
                <a:spcPts val="3650"/>
              </a:lnSpc>
              <a:buNone/>
            </a:pPr>
            <a:r>
              <a:rPr lang="en-US" sz="2900" b="1" dirty="0">
                <a:solidFill>
                  <a:srgbClr val="F95F88"/>
                </a:solidFill>
                <a:latin typeface="Roboto" panose="02000000000000000000" pitchFamily="2" charset="0"/>
                <a:ea typeface="Roboto" panose="02000000000000000000" pitchFamily="2" charset="0"/>
                <a:cs typeface="Roboto" panose="02000000000000000000" pitchFamily="2" charset="0"/>
              </a:rPr>
              <a:t>Online Actions</a:t>
            </a:r>
            <a:endParaRPr lang="en-US" sz="2900" dirty="0">
              <a:latin typeface="Roboto" panose="02000000000000000000" pitchFamily="2" charset="0"/>
              <a:ea typeface="Roboto" panose="02000000000000000000" pitchFamily="2" charset="0"/>
              <a:cs typeface="Roboto" panose="02000000000000000000" pitchFamily="2" charset="0"/>
            </a:endParaRPr>
          </a:p>
        </p:txBody>
      </p:sp>
      <p:sp>
        <p:nvSpPr>
          <p:cNvPr id="4" name="Text 2"/>
          <p:cNvSpPr/>
          <p:nvPr/>
        </p:nvSpPr>
        <p:spPr>
          <a:xfrm>
            <a:off x="793790" y="4048125"/>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Share precise location to dispatch the nearest rescue team.</a:t>
            </a:r>
            <a:endParaRPr lang="en-US" sz="1750" dirty="0"/>
          </a:p>
        </p:txBody>
      </p:sp>
      <p:sp>
        <p:nvSpPr>
          <p:cNvPr id="5" name="Text 3"/>
          <p:cNvSpPr/>
          <p:nvPr/>
        </p:nvSpPr>
        <p:spPr>
          <a:xfrm>
            <a:off x="793790" y="485322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Click-to-call verified help centers, ensuring immediate connection.</a:t>
            </a:r>
            <a:endParaRPr lang="en-US" sz="1750" dirty="0"/>
          </a:p>
        </p:txBody>
      </p:sp>
      <p:sp>
        <p:nvSpPr>
          <p:cNvPr id="6" name="Text 4"/>
          <p:cNvSpPr/>
          <p:nvPr/>
        </p:nvSpPr>
        <p:spPr>
          <a:xfrm>
            <a:off x="7599521" y="3353633"/>
            <a:ext cx="3742611" cy="467678"/>
          </a:xfrm>
          <a:prstGeom prst="rect">
            <a:avLst/>
          </a:prstGeom>
          <a:noFill/>
          <a:ln/>
        </p:spPr>
        <p:txBody>
          <a:bodyPr wrap="none" lIns="0" tIns="0" rIns="0" bIns="0" rtlCol="0" anchor="t"/>
          <a:lstStyle/>
          <a:p>
            <a:pPr marL="0" indent="0" algn="l">
              <a:lnSpc>
                <a:spcPts val="3650"/>
              </a:lnSpc>
              <a:buNone/>
            </a:pPr>
            <a:r>
              <a:rPr lang="en-US" sz="2900" b="1" dirty="0">
                <a:solidFill>
                  <a:srgbClr val="F95F88"/>
                </a:solidFill>
                <a:latin typeface="Roboto" panose="02000000000000000000" pitchFamily="2" charset="0"/>
                <a:ea typeface="Roboto" panose="02000000000000000000" pitchFamily="2" charset="0"/>
                <a:cs typeface="Roboto" panose="02000000000000000000" pitchFamily="2" charset="0"/>
              </a:rPr>
              <a:t>Offline Solutions</a:t>
            </a:r>
            <a:endParaRPr lang="en-US" sz="2900" dirty="0">
              <a:latin typeface="Roboto" panose="02000000000000000000" pitchFamily="2" charset="0"/>
              <a:ea typeface="Roboto" panose="02000000000000000000" pitchFamily="2" charset="0"/>
              <a:cs typeface="Roboto" panose="02000000000000000000" pitchFamily="2" charset="0"/>
            </a:endParaRPr>
          </a:p>
        </p:txBody>
      </p:sp>
      <p:sp>
        <p:nvSpPr>
          <p:cNvPr id="7" name="Text 5"/>
          <p:cNvSpPr/>
          <p:nvPr/>
        </p:nvSpPr>
        <p:spPr>
          <a:xfrm>
            <a:off x="7599521" y="4048125"/>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Web app users can access saved emergency contacts and first-aid guidance even without internet.</a:t>
            </a:r>
            <a:endParaRPr lang="en-US" sz="1750" dirty="0"/>
          </a:p>
        </p:txBody>
      </p:sp>
      <p:sp>
        <p:nvSpPr>
          <p:cNvPr id="8" name="Text 6"/>
          <p:cNvSpPr/>
          <p:nvPr/>
        </p:nvSpPr>
        <p:spPr>
          <a:xfrm>
            <a:off x="7599521" y="4853226"/>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One-time login with a phone number triggers automatic SMS with crucial rescue and emergency contacts, ensuring help in low or no-network zones.</a:t>
            </a:r>
            <a:endParaRPr lang="en-US" sz="1750" dirty="0"/>
          </a:p>
        </p:txBody>
      </p:sp>
      <p:sp>
        <p:nvSpPr>
          <p:cNvPr id="9" name="Text 7"/>
          <p:cNvSpPr/>
          <p:nvPr/>
        </p:nvSpPr>
        <p:spPr>
          <a:xfrm>
            <a:off x="793790" y="627638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dual online and offline approach ensures that help is always within reach, bridging the gap for vulnerable animals in critical moments.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674520" y="1194317"/>
            <a:ext cx="130428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Bahnschrift SemiBold SemiConden" panose="020B0502040204020203" pitchFamily="34" charset="0"/>
                <a:ea typeface="Petrona Bold" pitchFamily="34" charset="-122"/>
                <a:cs typeface="Petrona Bold" pitchFamily="34" charset="-120"/>
              </a:rPr>
              <a:t>Compassionate Care: Treatment &amp; Legal Support</a:t>
            </a:r>
            <a:endParaRPr lang="en-US" sz="4900" dirty="0">
              <a:latin typeface="Bahnschrift SemiBold SemiConden" panose="020B0502040204020203" pitchFamily="34" charset="0"/>
            </a:endParaRPr>
          </a:p>
        </p:txBody>
      </p:sp>
      <p:sp>
        <p:nvSpPr>
          <p:cNvPr id="3" name="Text 1"/>
          <p:cNvSpPr/>
          <p:nvPr/>
        </p:nvSpPr>
        <p:spPr>
          <a:xfrm>
            <a:off x="793790" y="3132534"/>
            <a:ext cx="3742611" cy="467678"/>
          </a:xfrm>
          <a:prstGeom prst="rect">
            <a:avLst/>
          </a:prstGeom>
          <a:noFill/>
          <a:ln/>
        </p:spPr>
        <p:txBody>
          <a:bodyPr wrap="none" lIns="0" tIns="0" rIns="0" bIns="0" rtlCol="0" anchor="t"/>
          <a:lstStyle/>
          <a:p>
            <a:pPr marL="0" indent="0" algn="l">
              <a:lnSpc>
                <a:spcPts val="3650"/>
              </a:lnSpc>
              <a:buNone/>
            </a:pPr>
            <a:r>
              <a:rPr lang="en-US" sz="2900" b="1" dirty="0">
                <a:solidFill>
                  <a:srgbClr val="F95F88"/>
                </a:solidFill>
                <a:latin typeface="Roboto" panose="02000000000000000000" pitchFamily="2" charset="0"/>
                <a:ea typeface="Roboto" panose="02000000000000000000" pitchFamily="2" charset="0"/>
                <a:cs typeface="Roboto" panose="02000000000000000000" pitchFamily="2" charset="0"/>
              </a:rPr>
              <a:t>Treatment Services</a:t>
            </a:r>
            <a:endParaRPr lang="en-US" sz="2900" dirty="0">
              <a:latin typeface="Roboto" panose="02000000000000000000" pitchFamily="2" charset="0"/>
              <a:ea typeface="Roboto" panose="02000000000000000000" pitchFamily="2" charset="0"/>
              <a:cs typeface="Roboto" panose="02000000000000000000" pitchFamily="2" charset="0"/>
            </a:endParaRPr>
          </a:p>
        </p:txBody>
      </p:sp>
      <p:sp>
        <p:nvSpPr>
          <p:cNvPr id="4" name="Text 2"/>
          <p:cNvSpPr/>
          <p:nvPr/>
        </p:nvSpPr>
        <p:spPr>
          <a:xfrm>
            <a:off x="793790" y="382702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Initial medicine suggestions for common symptoms (with a clear disclaimer).</a:t>
            </a:r>
            <a:endParaRPr lang="en-US" sz="1750" dirty="0"/>
          </a:p>
        </p:txBody>
      </p:sp>
      <p:sp>
        <p:nvSpPr>
          <p:cNvPr id="5" name="Text 3"/>
          <p:cNvSpPr/>
          <p:nvPr/>
        </p:nvSpPr>
        <p:spPr>
          <a:xfrm>
            <a:off x="793790" y="463212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Recommendations for nearby veterinary clinics and trusted doctors, complete with contact details.</a:t>
            </a:r>
            <a:endParaRPr lang="en-US" sz="1750" dirty="0"/>
          </a:p>
        </p:txBody>
      </p:sp>
      <p:sp>
        <p:nvSpPr>
          <p:cNvPr id="6" name="Text 4"/>
          <p:cNvSpPr/>
          <p:nvPr/>
        </p:nvSpPr>
        <p:spPr>
          <a:xfrm>
            <a:off x="793790" y="543722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Essential emergency health care tips and step-by-step first-aid guidance.</a:t>
            </a:r>
            <a:endParaRPr lang="en-US" sz="1750" dirty="0"/>
          </a:p>
        </p:txBody>
      </p:sp>
      <p:sp>
        <p:nvSpPr>
          <p:cNvPr id="7" name="Text 5"/>
          <p:cNvSpPr/>
          <p:nvPr/>
        </p:nvSpPr>
        <p:spPr>
          <a:xfrm>
            <a:off x="7599521" y="3132534"/>
            <a:ext cx="3742611" cy="467678"/>
          </a:xfrm>
          <a:prstGeom prst="rect">
            <a:avLst/>
          </a:prstGeom>
          <a:noFill/>
          <a:ln/>
        </p:spPr>
        <p:txBody>
          <a:bodyPr wrap="none" lIns="0" tIns="0" rIns="0" bIns="0" rtlCol="0" anchor="t"/>
          <a:lstStyle/>
          <a:p>
            <a:pPr marL="0" indent="0" algn="l">
              <a:lnSpc>
                <a:spcPts val="3650"/>
              </a:lnSpc>
              <a:buNone/>
            </a:pPr>
            <a:r>
              <a:rPr lang="en-US" sz="2900" b="1" dirty="0">
                <a:solidFill>
                  <a:srgbClr val="F95F88"/>
                </a:solidFill>
                <a:latin typeface="Roboto" panose="02000000000000000000" pitchFamily="2" charset="0"/>
                <a:ea typeface="Roboto" panose="02000000000000000000" pitchFamily="2" charset="0"/>
                <a:cs typeface="Roboto" panose="02000000000000000000" pitchFamily="2" charset="0"/>
              </a:rPr>
              <a:t>Legal Help</a:t>
            </a:r>
            <a:endParaRPr lang="en-US" sz="2900" dirty="0">
              <a:latin typeface="Roboto" panose="02000000000000000000" pitchFamily="2" charset="0"/>
              <a:ea typeface="Roboto" panose="02000000000000000000" pitchFamily="2" charset="0"/>
              <a:cs typeface="Roboto" panose="02000000000000000000" pitchFamily="2" charset="0"/>
            </a:endParaRPr>
          </a:p>
        </p:txBody>
      </p:sp>
      <p:sp>
        <p:nvSpPr>
          <p:cNvPr id="8" name="Text 6"/>
          <p:cNvSpPr/>
          <p:nvPr/>
        </p:nvSpPr>
        <p:spPr>
          <a:xfrm>
            <a:off x="7599521" y="382702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Instant reporting of animal cruelty directly through the platform.</a:t>
            </a:r>
            <a:endParaRPr lang="en-US" sz="1750" dirty="0"/>
          </a:p>
        </p:txBody>
      </p:sp>
      <p:sp>
        <p:nvSpPr>
          <p:cNvPr id="9" name="Text 7"/>
          <p:cNvSpPr/>
          <p:nvPr/>
        </p:nvSpPr>
        <p:spPr>
          <a:xfrm>
            <a:off x="7599521" y="463212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Direct contacts for nearest police stations and law enforcement agencies.</a:t>
            </a:r>
            <a:endParaRPr lang="en-US" sz="1750" dirty="0"/>
          </a:p>
        </p:txBody>
      </p:sp>
      <p:sp>
        <p:nvSpPr>
          <p:cNvPr id="10" name="Text 8"/>
          <p:cNvSpPr/>
          <p:nvPr/>
        </p:nvSpPr>
        <p:spPr>
          <a:xfrm>
            <a:off x="7599521" y="543722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Comprehensive legal information section detailing animal protection laws in your region.</a:t>
            </a:r>
            <a:endParaRPr lang="en-US" sz="1750" dirty="0"/>
          </a:p>
        </p:txBody>
      </p:sp>
      <p:sp>
        <p:nvSpPr>
          <p:cNvPr id="11" name="Text 9"/>
          <p:cNvSpPr/>
          <p:nvPr/>
        </p:nvSpPr>
        <p:spPr>
          <a:xfrm>
            <a:off x="793790" y="649747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These features empower users to provide immediate medical attention and hold abusers accountable, fostering a safer environment for animals.</a:t>
            </a:r>
            <a:endParaRPr lang="en-US" sz="1750"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42831" y="1462380"/>
            <a:ext cx="8651677"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Roboto" panose="02000000000000000000" pitchFamily="2" charset="0"/>
                <a:ea typeface="Roboto" panose="02000000000000000000" pitchFamily="2" charset="0"/>
                <a:cs typeface="Roboto" panose="02000000000000000000" pitchFamily="2" charset="0"/>
              </a:rPr>
              <a:t>Building a Community of Care</a:t>
            </a:r>
            <a:endParaRPr lang="en-US" sz="4900" dirty="0">
              <a:latin typeface="Roboto" panose="02000000000000000000" pitchFamily="2" charset="0"/>
              <a:ea typeface="Roboto" panose="02000000000000000000" pitchFamily="2" charset="0"/>
              <a:cs typeface="Roboto" panose="02000000000000000000" pitchFamily="2" charset="0"/>
            </a:endParaRPr>
          </a:p>
        </p:txBody>
      </p:sp>
      <p:pic>
        <p:nvPicPr>
          <p:cNvPr id="3" name="Image 0" descr="preencoded.png"/>
          <p:cNvPicPr>
            <a:picLocks noChangeAspect="1"/>
          </p:cNvPicPr>
          <p:nvPr/>
        </p:nvPicPr>
        <p:blipFill>
          <a:blip r:embed="rId3"/>
          <a:stretch>
            <a:fillRect/>
          </a:stretch>
        </p:blipFill>
        <p:spPr>
          <a:xfrm>
            <a:off x="793790" y="3312319"/>
            <a:ext cx="566976" cy="566976"/>
          </a:xfrm>
          <a:prstGeom prst="rect">
            <a:avLst/>
          </a:prstGeom>
        </p:spPr>
      </p:pic>
      <p:sp>
        <p:nvSpPr>
          <p:cNvPr id="4" name="Text 1"/>
          <p:cNvSpPr/>
          <p:nvPr/>
        </p:nvSpPr>
        <p:spPr>
          <a:xfrm>
            <a:off x="1644253" y="344697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Roboto" panose="02000000000000000000" pitchFamily="2" charset="0"/>
                <a:ea typeface="Roboto" panose="02000000000000000000" pitchFamily="2" charset="0"/>
                <a:cs typeface="Roboto" panose="02000000000000000000" pitchFamily="2" charset="0"/>
              </a:rPr>
              <a:t>Adoption System</a:t>
            </a:r>
            <a:endParaRPr lang="en-US" sz="2450" dirty="0">
              <a:latin typeface="Roboto" panose="02000000000000000000" pitchFamily="2" charset="0"/>
              <a:ea typeface="Roboto" panose="02000000000000000000" pitchFamily="2" charset="0"/>
              <a:cs typeface="Roboto" panose="02000000000000000000" pitchFamily="2" charset="0"/>
            </a:endParaRPr>
          </a:p>
        </p:txBody>
      </p:sp>
      <p:sp>
        <p:nvSpPr>
          <p:cNvPr id="5" name="Text 2"/>
          <p:cNvSpPr/>
          <p:nvPr/>
        </p:nvSpPr>
        <p:spPr>
          <a:xfrm>
            <a:off x="1644253" y="3972997"/>
            <a:ext cx="3308152"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Connects loving homes with verified pets needing adoption. Users can responsibly adopt or list pets for donation.</a:t>
            </a:r>
            <a:endParaRPr lang="en-US" sz="1750" dirty="0"/>
          </a:p>
        </p:txBody>
      </p:sp>
      <p:pic>
        <p:nvPicPr>
          <p:cNvPr id="6" name="Image 1" descr="preencoded.png"/>
          <p:cNvPicPr>
            <a:picLocks noChangeAspect="1"/>
          </p:cNvPicPr>
          <p:nvPr/>
        </p:nvPicPr>
        <p:blipFill>
          <a:blip r:embed="rId4"/>
          <a:stretch>
            <a:fillRect/>
          </a:stretch>
        </p:blipFill>
        <p:spPr>
          <a:xfrm>
            <a:off x="5235893" y="3312319"/>
            <a:ext cx="566976" cy="566976"/>
          </a:xfrm>
          <a:prstGeom prst="rect">
            <a:avLst/>
          </a:prstGeom>
        </p:spPr>
      </p:pic>
      <p:sp>
        <p:nvSpPr>
          <p:cNvPr id="7" name="Text 3"/>
          <p:cNvSpPr/>
          <p:nvPr/>
        </p:nvSpPr>
        <p:spPr>
          <a:xfrm>
            <a:off x="6086356" y="344697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Roboto" panose="02000000000000000000" pitchFamily="2" charset="0"/>
                <a:ea typeface="Roboto" panose="02000000000000000000" pitchFamily="2" charset="0"/>
                <a:cs typeface="Roboto" panose="02000000000000000000" pitchFamily="2" charset="0"/>
              </a:rPr>
              <a:t>Community Forum</a:t>
            </a:r>
            <a:endParaRPr lang="en-US" sz="2450" dirty="0">
              <a:latin typeface="Roboto" panose="02000000000000000000" pitchFamily="2" charset="0"/>
              <a:ea typeface="Roboto" panose="02000000000000000000" pitchFamily="2" charset="0"/>
              <a:cs typeface="Roboto" panose="02000000000000000000" pitchFamily="2" charset="0"/>
            </a:endParaRPr>
          </a:p>
        </p:txBody>
      </p:sp>
      <p:sp>
        <p:nvSpPr>
          <p:cNvPr id="8" name="Text 4"/>
          <p:cNvSpPr/>
          <p:nvPr/>
        </p:nvSpPr>
        <p:spPr>
          <a:xfrm>
            <a:off x="6086356" y="3972997"/>
            <a:ext cx="3308152"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vibrant social space for animal lovers to share experiences, form local rescue groups, organize aid, and collectively educate each other.</a:t>
            </a:r>
            <a:endParaRPr lang="en-US" sz="1750" dirty="0"/>
          </a:p>
        </p:txBody>
      </p:sp>
      <p:pic>
        <p:nvPicPr>
          <p:cNvPr id="9" name="Image 2" descr="preencoded.png"/>
          <p:cNvPicPr>
            <a:picLocks noChangeAspect="1"/>
          </p:cNvPicPr>
          <p:nvPr/>
        </p:nvPicPr>
        <p:blipFill>
          <a:blip r:embed="rId5"/>
          <a:stretch>
            <a:fillRect/>
          </a:stretch>
        </p:blipFill>
        <p:spPr>
          <a:xfrm>
            <a:off x="9677995" y="3312319"/>
            <a:ext cx="566976" cy="566976"/>
          </a:xfrm>
          <a:prstGeom prst="rect">
            <a:avLst/>
          </a:prstGeom>
        </p:spPr>
      </p:pic>
      <p:sp>
        <p:nvSpPr>
          <p:cNvPr id="10" name="Text 5"/>
          <p:cNvSpPr/>
          <p:nvPr/>
        </p:nvSpPr>
        <p:spPr>
          <a:xfrm>
            <a:off x="10528459" y="344697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Roboto" panose="02000000000000000000" pitchFamily="2" charset="0"/>
                <a:ea typeface="Roboto" panose="02000000000000000000" pitchFamily="2" charset="0"/>
                <a:cs typeface="Roboto" panose="02000000000000000000" pitchFamily="2" charset="0"/>
              </a:rPr>
              <a:t>Donation Portal</a:t>
            </a:r>
            <a:endParaRPr lang="en-US" sz="2450" dirty="0">
              <a:latin typeface="Roboto" panose="02000000000000000000" pitchFamily="2" charset="0"/>
              <a:ea typeface="Roboto" panose="02000000000000000000" pitchFamily="2" charset="0"/>
              <a:cs typeface="Roboto" panose="02000000000000000000" pitchFamily="2" charset="0"/>
            </a:endParaRPr>
          </a:p>
        </p:txBody>
      </p:sp>
      <p:sp>
        <p:nvSpPr>
          <p:cNvPr id="11" name="Text 6"/>
          <p:cNvSpPr/>
          <p:nvPr/>
        </p:nvSpPr>
        <p:spPr>
          <a:xfrm>
            <a:off x="10528459" y="3972997"/>
            <a:ext cx="3308152"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Facilitates transparent donations to reliable NGOs, with full contact and operational details provided for peace of mind.</a:t>
            </a:r>
            <a:endParaRPr lang="en-US" sz="1750" dirty="0"/>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793790" y="1145583"/>
            <a:ext cx="11023878"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Roboto" panose="02000000000000000000" pitchFamily="2" charset="0"/>
                <a:ea typeface="Roboto" panose="02000000000000000000" pitchFamily="2" charset="0"/>
                <a:cs typeface="Roboto" panose="02000000000000000000" pitchFamily="2" charset="0"/>
              </a:rPr>
              <a:t>Why SavePaws Club is a Game Changer</a:t>
            </a:r>
            <a:endParaRPr lang="en-US" sz="4900" dirty="0">
              <a:latin typeface="Roboto" panose="02000000000000000000" pitchFamily="2" charset="0"/>
              <a:ea typeface="Roboto" panose="02000000000000000000" pitchFamily="2" charset="0"/>
              <a:cs typeface="Roboto" panose="02000000000000000000" pitchFamily="2" charset="0"/>
            </a:endParaRPr>
          </a:p>
        </p:txBody>
      </p:sp>
      <p:sp>
        <p:nvSpPr>
          <p:cNvPr id="3" name="Shape 1"/>
          <p:cNvSpPr/>
          <p:nvPr/>
        </p:nvSpPr>
        <p:spPr>
          <a:xfrm>
            <a:off x="793790" y="3303865"/>
            <a:ext cx="4196358" cy="2855119"/>
          </a:xfrm>
          <a:prstGeom prst="roundRect">
            <a:avLst>
              <a:gd name="adj" fmla="val 5124"/>
            </a:avLst>
          </a:prstGeom>
          <a:solidFill>
            <a:srgbClr val="FDFAF7"/>
          </a:solidFill>
          <a:ln w="30480">
            <a:solidFill>
              <a:srgbClr val="C6BDDA"/>
            </a:solidFill>
            <a:prstDash val="solid"/>
          </a:ln>
        </p:spPr>
      </p:sp>
      <p:sp>
        <p:nvSpPr>
          <p:cNvPr id="4" name="Shape 2"/>
          <p:cNvSpPr/>
          <p:nvPr/>
        </p:nvSpPr>
        <p:spPr>
          <a:xfrm>
            <a:off x="763310" y="3303865"/>
            <a:ext cx="121920" cy="2855119"/>
          </a:xfrm>
          <a:prstGeom prst="roundRect">
            <a:avLst>
              <a:gd name="adj" fmla="val 78139"/>
            </a:avLst>
          </a:prstGeom>
          <a:solidFill>
            <a:srgbClr val="6237C8"/>
          </a:solidFill>
          <a:ln/>
        </p:spPr>
      </p:sp>
      <p:sp>
        <p:nvSpPr>
          <p:cNvPr id="5" name="Text 3"/>
          <p:cNvSpPr/>
          <p:nvPr/>
        </p:nvSpPr>
        <p:spPr>
          <a:xfrm>
            <a:off x="1142524" y="3561159"/>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Roboto" panose="02000000000000000000" pitchFamily="2" charset="0"/>
                <a:ea typeface="Roboto" panose="02000000000000000000" pitchFamily="2" charset="0"/>
                <a:cs typeface="Roboto" panose="02000000000000000000" pitchFamily="2" charset="0"/>
              </a:rPr>
              <a:t>Real-World Impact</a:t>
            </a:r>
            <a:endParaRPr lang="en-US" sz="2450" dirty="0">
              <a:latin typeface="Roboto" panose="02000000000000000000" pitchFamily="2" charset="0"/>
              <a:ea typeface="Roboto" panose="02000000000000000000" pitchFamily="2" charset="0"/>
              <a:cs typeface="Roboto" panose="02000000000000000000" pitchFamily="2" charset="0"/>
            </a:endParaRPr>
          </a:p>
        </p:txBody>
      </p:sp>
      <p:sp>
        <p:nvSpPr>
          <p:cNvPr id="6" name="Text 4"/>
          <p:cNvSpPr/>
          <p:nvPr/>
        </p:nvSpPr>
        <p:spPr>
          <a:xfrm>
            <a:off x="1142524" y="408717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Designed for immediate, tangible change in animal welfare, with features that scale to meet growing needs.</a:t>
            </a:r>
            <a:endParaRPr lang="en-US" sz="1750" dirty="0"/>
          </a:p>
        </p:txBody>
      </p:sp>
      <p:sp>
        <p:nvSpPr>
          <p:cNvPr id="7" name="Shape 5"/>
          <p:cNvSpPr/>
          <p:nvPr/>
        </p:nvSpPr>
        <p:spPr>
          <a:xfrm>
            <a:off x="5216962" y="3303865"/>
            <a:ext cx="4196358" cy="2855119"/>
          </a:xfrm>
          <a:prstGeom prst="roundRect">
            <a:avLst>
              <a:gd name="adj" fmla="val 5124"/>
            </a:avLst>
          </a:prstGeom>
          <a:solidFill>
            <a:srgbClr val="FDFAF7"/>
          </a:solidFill>
          <a:ln w="30480">
            <a:solidFill>
              <a:srgbClr val="C6BDDA"/>
            </a:solidFill>
            <a:prstDash val="solid"/>
          </a:ln>
        </p:spPr>
      </p:sp>
      <p:sp>
        <p:nvSpPr>
          <p:cNvPr id="8" name="Shape 6"/>
          <p:cNvSpPr/>
          <p:nvPr/>
        </p:nvSpPr>
        <p:spPr>
          <a:xfrm>
            <a:off x="5186482" y="3303865"/>
            <a:ext cx="121920" cy="2855119"/>
          </a:xfrm>
          <a:prstGeom prst="roundRect">
            <a:avLst>
              <a:gd name="adj" fmla="val 78139"/>
            </a:avLst>
          </a:prstGeom>
          <a:solidFill>
            <a:srgbClr val="6237C8"/>
          </a:solidFill>
          <a:ln/>
        </p:spPr>
      </p:sp>
      <p:sp>
        <p:nvSpPr>
          <p:cNvPr id="9" name="Text 7"/>
          <p:cNvSpPr/>
          <p:nvPr/>
        </p:nvSpPr>
        <p:spPr>
          <a:xfrm>
            <a:off x="5565696" y="3561159"/>
            <a:ext cx="3586401"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Roboto" panose="02000000000000000000" pitchFamily="2" charset="0"/>
                <a:ea typeface="Roboto" panose="02000000000000000000" pitchFamily="2" charset="0"/>
                <a:cs typeface="Roboto" panose="02000000000000000000" pitchFamily="2" charset="0"/>
              </a:rPr>
              <a:t>Cutting-Edge Technology</a:t>
            </a:r>
            <a:endParaRPr lang="en-US" sz="2450" dirty="0">
              <a:latin typeface="Roboto" panose="02000000000000000000" pitchFamily="2" charset="0"/>
              <a:ea typeface="Roboto" panose="02000000000000000000" pitchFamily="2" charset="0"/>
              <a:cs typeface="Roboto" panose="02000000000000000000" pitchFamily="2" charset="0"/>
            </a:endParaRPr>
          </a:p>
        </p:txBody>
      </p:sp>
      <p:sp>
        <p:nvSpPr>
          <p:cNvPr id="10" name="Text 8"/>
          <p:cNvSpPr/>
          <p:nvPr/>
        </p:nvSpPr>
        <p:spPr>
          <a:xfrm>
            <a:off x="5565696" y="4087178"/>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Utilizes the latest web technologies to provide a sophisticated and user-friendly platform for a crucial social cause.</a:t>
            </a:r>
            <a:endParaRPr lang="en-US" sz="1750" dirty="0"/>
          </a:p>
        </p:txBody>
      </p:sp>
      <p:sp>
        <p:nvSpPr>
          <p:cNvPr id="11" name="Shape 9"/>
          <p:cNvSpPr/>
          <p:nvPr/>
        </p:nvSpPr>
        <p:spPr>
          <a:xfrm>
            <a:off x="9640133" y="3303865"/>
            <a:ext cx="4196358" cy="2855119"/>
          </a:xfrm>
          <a:prstGeom prst="roundRect">
            <a:avLst>
              <a:gd name="adj" fmla="val 5124"/>
            </a:avLst>
          </a:prstGeom>
          <a:solidFill>
            <a:srgbClr val="FDFAF7"/>
          </a:solidFill>
          <a:ln w="30480">
            <a:solidFill>
              <a:srgbClr val="C6BDDA"/>
            </a:solidFill>
            <a:prstDash val="solid"/>
          </a:ln>
        </p:spPr>
      </p:sp>
      <p:sp>
        <p:nvSpPr>
          <p:cNvPr id="12" name="Shape 10"/>
          <p:cNvSpPr/>
          <p:nvPr/>
        </p:nvSpPr>
        <p:spPr>
          <a:xfrm>
            <a:off x="9609653" y="3303865"/>
            <a:ext cx="121920" cy="2855119"/>
          </a:xfrm>
          <a:prstGeom prst="roundRect">
            <a:avLst>
              <a:gd name="adj" fmla="val 78139"/>
            </a:avLst>
          </a:prstGeom>
          <a:solidFill>
            <a:srgbClr val="6237C8"/>
          </a:solidFill>
          <a:ln/>
        </p:spPr>
      </p:sp>
      <p:sp>
        <p:nvSpPr>
          <p:cNvPr id="13" name="Text 11"/>
          <p:cNvSpPr/>
          <p:nvPr/>
        </p:nvSpPr>
        <p:spPr>
          <a:xfrm>
            <a:off x="9988868" y="3561159"/>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Roboto" panose="02000000000000000000" pitchFamily="2" charset="0"/>
                <a:ea typeface="Roboto" panose="02000000000000000000" pitchFamily="2" charset="0"/>
                <a:cs typeface="Roboto" panose="02000000000000000000" pitchFamily="2" charset="0"/>
              </a:rPr>
              <a:t>Holistic Solution</a:t>
            </a:r>
            <a:endParaRPr lang="en-US" sz="2450" dirty="0">
              <a:latin typeface="Roboto" panose="02000000000000000000" pitchFamily="2" charset="0"/>
              <a:ea typeface="Roboto" panose="02000000000000000000" pitchFamily="2" charset="0"/>
              <a:cs typeface="Roboto" panose="02000000000000000000" pitchFamily="2" charset="0"/>
            </a:endParaRPr>
          </a:p>
        </p:txBody>
      </p:sp>
      <p:sp>
        <p:nvSpPr>
          <p:cNvPr id="14" name="Text 12"/>
          <p:cNvSpPr/>
          <p:nvPr/>
        </p:nvSpPr>
        <p:spPr>
          <a:xfrm>
            <a:off x="9988868" y="4087178"/>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Uniquely combines emergency response technology, e-commerce, educational resources, and a supportive community hub.</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0798" y="1174417"/>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Roboto" panose="02000000000000000000" pitchFamily="2" charset="0"/>
                <a:ea typeface="Roboto" panose="02000000000000000000" pitchFamily="2" charset="0"/>
                <a:cs typeface="Roboto" panose="02000000000000000000" pitchFamily="2" charset="0"/>
              </a:rPr>
              <a:t>The Journey Ahead: Milestones &amp; Growth</a:t>
            </a:r>
            <a:endParaRPr lang="en-US" sz="4900" dirty="0">
              <a:latin typeface="Roboto" panose="02000000000000000000" pitchFamily="2" charset="0"/>
              <a:ea typeface="Roboto" panose="02000000000000000000" pitchFamily="2" charset="0"/>
              <a:cs typeface="Roboto" panose="02000000000000000000" pitchFamily="2" charset="0"/>
            </a:endParaRPr>
          </a:p>
        </p:txBody>
      </p:sp>
      <p:sp>
        <p:nvSpPr>
          <p:cNvPr id="4" name="Text 1"/>
          <p:cNvSpPr/>
          <p:nvPr/>
        </p:nvSpPr>
        <p:spPr>
          <a:xfrm>
            <a:off x="6280190" y="3550899"/>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roadmap includes expanding our network of verified rescue partners, enhancing AI-driven symptom analysis, integrating more legal aid resources, and launching localized campaigns. We aim to be the leading global platform for animal welfare, continuously innovating to meet the diverse needs of animals and their human allies.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961</TotalTime>
  <Words>612</Words>
  <Application>Microsoft Office PowerPoint</Application>
  <PresentationFormat>Custom</PresentationFormat>
  <Paragraphs>74</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Bahnschrift SemiBold SemiConden</vt:lpstr>
      <vt:lpstr>Calibri</vt:lpstr>
      <vt:lpstr>Roboto</vt:lpstr>
      <vt:lpstr>Arial</vt:lpstr>
      <vt:lpstr>Franklin Gothic Medium</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SHEBA TECH</dc:creator>
  <cp:lastModifiedBy>Shalehin Ahmed Ornob</cp:lastModifiedBy>
  <cp:revision>14</cp:revision>
  <dcterms:created xsi:type="dcterms:W3CDTF">2025-08-03T13:07:24Z</dcterms:created>
  <dcterms:modified xsi:type="dcterms:W3CDTF">2025-08-11T00:41:59Z</dcterms:modified>
</cp:coreProperties>
</file>